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Ролевые проекты как средство повышения мотивации обучающихся к изучению иностранного языка. </a:t>
            </a:r>
            <a:b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81800" cy="1752600"/>
          </a:xfrm>
        </p:spPr>
        <p:txBody>
          <a:bodyPr>
            <a:normAutofit/>
          </a:bodyPr>
          <a:lstStyle/>
          <a:p>
            <a:pPr algn="r"/>
            <a:endParaRPr lang="ru-RU" sz="2800" dirty="0" smtClean="0">
              <a:solidFill>
                <a:schemeClr val="tx1"/>
              </a:solidFill>
            </a:endParaRPr>
          </a:p>
          <a:p>
            <a:pPr algn="r"/>
            <a:r>
              <a:rPr lang="ru-RU" sz="2800" dirty="0" smtClean="0">
                <a:solidFill>
                  <a:schemeClr val="tx1"/>
                </a:solidFill>
              </a:rPr>
              <a:t>Жарова </a:t>
            </a:r>
            <a:r>
              <a:rPr lang="ru-RU" sz="2800" dirty="0" smtClean="0">
                <a:solidFill>
                  <a:schemeClr val="tx1"/>
                </a:solidFill>
              </a:rPr>
              <a:t>Ольга Валерьевна</a:t>
            </a:r>
          </a:p>
          <a:p>
            <a:pPr algn="r"/>
            <a:r>
              <a:rPr lang="ru-RU" sz="2800" dirty="0" smtClean="0">
                <a:solidFill>
                  <a:schemeClr val="tx1"/>
                </a:solidFill>
              </a:rPr>
              <a:t>МБОУ «СШ №23» г. Смоленска </a:t>
            </a:r>
          </a:p>
          <a:p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accent1"/>
                </a:solidFill>
              </a:rPr>
              <a:t/>
            </a:r>
            <a:br>
              <a:rPr lang="ru-RU" i="1" dirty="0" smtClean="0">
                <a:solidFill>
                  <a:schemeClr val="accent1"/>
                </a:solidFill>
              </a:rPr>
            </a:br>
            <a:r>
              <a:rPr lang="ru-RU" i="1" dirty="0" smtClean="0">
                <a:solidFill>
                  <a:schemeClr val="accent1"/>
                </a:solidFill>
              </a:rPr>
              <a:t>Ролевой </a:t>
            </a:r>
            <a:r>
              <a:rPr lang="ru-RU" i="1" dirty="0" smtClean="0">
                <a:solidFill>
                  <a:schemeClr val="accent1"/>
                </a:solidFill>
              </a:rPr>
              <a:t>проект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/>
              <a:t>   </a:t>
            </a:r>
          </a:p>
          <a:p>
            <a:pPr algn="just"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-  развивает иноязычную коммуникативную компетенцию;</a:t>
            </a:r>
          </a:p>
          <a:p>
            <a:pPr algn="just">
              <a:buNone/>
            </a:pPr>
            <a:r>
              <a:rPr lang="ru-RU" sz="2800" dirty="0" smtClean="0"/>
              <a:t>    -        формирует УУД;</a:t>
            </a:r>
          </a:p>
          <a:p>
            <a:pPr algn="just">
              <a:buNone/>
            </a:pPr>
            <a:r>
              <a:rPr lang="ru-RU" sz="2800" dirty="0" smtClean="0"/>
              <a:t>    -  активизирует </a:t>
            </a:r>
            <a:r>
              <a:rPr lang="ru-RU" sz="2800" dirty="0" smtClean="0"/>
              <a:t>мыслительную деятельность </a:t>
            </a:r>
            <a:r>
              <a:rPr lang="ru-RU" sz="2800" dirty="0" smtClean="0"/>
              <a:t>учащихся</a:t>
            </a:r>
            <a:r>
              <a:rPr lang="ru-RU" sz="2800" dirty="0" smtClean="0"/>
              <a:t>;</a:t>
            </a:r>
            <a:endParaRPr lang="ru-RU" sz="2800" dirty="0" smtClean="0"/>
          </a:p>
          <a:p>
            <a:pPr algn="just">
              <a:buNone/>
            </a:pPr>
            <a:r>
              <a:rPr lang="ru-RU" sz="2800" dirty="0" smtClean="0"/>
              <a:t>    - позволяет </a:t>
            </a:r>
            <a:r>
              <a:rPr lang="ru-RU" sz="2800" dirty="0" smtClean="0"/>
              <a:t>сделать учебный процесс привлекательным и </a:t>
            </a:r>
            <a:r>
              <a:rPr lang="ru-RU" sz="2800" dirty="0" smtClean="0"/>
              <a:t>интересным;</a:t>
            </a:r>
          </a:p>
          <a:p>
            <a:pPr algn="just">
              <a:buNone/>
            </a:pPr>
            <a:r>
              <a:rPr lang="ru-RU" sz="2800" dirty="0" smtClean="0"/>
              <a:t>    -       развивает эмоциональную сферу ребенка.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i="1" dirty="0" smtClean="0">
                <a:solidFill>
                  <a:schemeClr val="accent1"/>
                </a:solidFill>
              </a:rPr>
              <a:t/>
            </a:r>
            <a:br>
              <a:rPr lang="ru-RU" sz="4000" i="1" dirty="0" smtClean="0">
                <a:solidFill>
                  <a:schemeClr val="accent1"/>
                </a:solidFill>
              </a:rPr>
            </a:br>
            <a:r>
              <a:rPr lang="ru-RU" sz="4000" i="1" dirty="0" smtClean="0">
                <a:solidFill>
                  <a:schemeClr val="accent1"/>
                </a:solidFill>
              </a:rPr>
              <a:t/>
            </a:r>
            <a:br>
              <a:rPr lang="ru-RU" sz="4000" i="1" dirty="0" smtClean="0">
                <a:solidFill>
                  <a:schemeClr val="accent1"/>
                </a:solidFill>
              </a:rPr>
            </a:br>
            <a:r>
              <a:rPr lang="ru-RU" sz="4000" i="1" dirty="0" smtClean="0">
                <a:solidFill>
                  <a:schemeClr val="accent1"/>
                </a:solidFill>
              </a:rPr>
              <a:t>Ролевой проект</a:t>
            </a:r>
            <a:endParaRPr lang="ru-RU" sz="4000" i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2800" dirty="0" smtClean="0"/>
          </a:p>
          <a:p>
            <a:pPr algn="just">
              <a:buNone/>
            </a:pPr>
            <a:r>
              <a:rPr lang="ru-RU" sz="2800" dirty="0" smtClean="0"/>
              <a:t>   </a:t>
            </a:r>
            <a:endParaRPr lang="ru-RU" sz="2800" dirty="0" smtClean="0"/>
          </a:p>
          <a:p>
            <a:pPr algn="just">
              <a:buNone/>
            </a:pPr>
            <a:r>
              <a:rPr lang="ru-RU" sz="2800" dirty="0" smtClean="0"/>
              <a:t>    </a:t>
            </a:r>
            <a:r>
              <a:rPr lang="ru-RU" sz="2800" dirty="0" smtClean="0"/>
              <a:t>- </a:t>
            </a:r>
            <a:r>
              <a:rPr lang="ru-RU" sz="2800" dirty="0" smtClean="0"/>
              <a:t>это </a:t>
            </a:r>
            <a:r>
              <a:rPr lang="ru-RU" sz="2800" dirty="0" smtClean="0"/>
              <a:t>мощный стимул повышения мотивации к </a:t>
            </a:r>
            <a:r>
              <a:rPr lang="ru-RU" sz="2800" dirty="0" smtClean="0"/>
              <a:t>изучению иностранного языка.</a:t>
            </a:r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r>
              <a:rPr lang="ru-RU" sz="4000" i="1" dirty="0" smtClean="0">
                <a:solidFill>
                  <a:schemeClr val="accent1"/>
                </a:solidFill>
              </a:rPr>
              <a:t/>
            </a:r>
            <a:br>
              <a:rPr lang="ru-RU" sz="4000" i="1" dirty="0" smtClean="0">
                <a:solidFill>
                  <a:schemeClr val="accent1"/>
                </a:solidFill>
              </a:rPr>
            </a:br>
            <a:r>
              <a:rPr lang="ru-RU" sz="4000" i="1" dirty="0" smtClean="0">
                <a:solidFill>
                  <a:schemeClr val="accent1"/>
                </a:solidFill>
              </a:rPr>
              <a:t>Ролевой </a:t>
            </a:r>
            <a:r>
              <a:rPr lang="ru-RU" sz="4000" i="1" dirty="0" smtClean="0">
                <a:solidFill>
                  <a:schemeClr val="accent1"/>
                </a:solidFill>
              </a:rPr>
              <a:t>проект</a:t>
            </a:r>
            <a:endParaRPr lang="ru-RU" sz="4000" i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    </a:t>
            </a:r>
          </a:p>
          <a:p>
            <a:pPr algn="just">
              <a:buNone/>
            </a:pPr>
            <a:r>
              <a:rPr lang="ru-RU" sz="2800" dirty="0" smtClean="0"/>
              <a:t>    </a:t>
            </a:r>
            <a:r>
              <a:rPr lang="ru-RU" sz="2800" dirty="0" smtClean="0"/>
              <a:t>- это самостоятельная деятельность учащихся, осуществляемая под руководством учителя, направленная на решение творческой, исследовательской, личностно или социально значимой проблемы и на получение конкретного результата в виде материального или интеллектуального  продукта.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i="1" dirty="0" smtClean="0">
                <a:solidFill>
                  <a:schemeClr val="accent1"/>
                </a:solidFill>
              </a:rPr>
              <a:t/>
            </a:r>
            <a:br>
              <a:rPr lang="ru-RU" sz="4000" i="1" dirty="0" smtClean="0">
                <a:solidFill>
                  <a:schemeClr val="accent1"/>
                </a:solidFill>
              </a:rPr>
            </a:br>
            <a:r>
              <a:rPr lang="ru-RU" sz="4000" i="1" dirty="0" smtClean="0">
                <a:solidFill>
                  <a:schemeClr val="accent1"/>
                </a:solidFill>
              </a:rPr>
              <a:t>Цель использования ролевого проекта</a:t>
            </a:r>
            <a:endParaRPr lang="ru-RU" sz="4000" i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/>
              <a:t>   </a:t>
            </a:r>
          </a:p>
          <a:p>
            <a:pPr algn="just"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- развитие </a:t>
            </a:r>
            <a:r>
              <a:rPr lang="ru-RU" sz="2800" dirty="0" smtClean="0"/>
              <a:t>познавательной,  творческой, изобретательской и практической активности учащихся, в результате которой обучаемые применяют полученные знания на практике, создают новый конечный интеллектуальный или практический </a:t>
            </a:r>
            <a:r>
              <a:rPr lang="ru-RU" sz="2800" dirty="0" smtClean="0"/>
              <a:t>продукт.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accent1"/>
                </a:solidFill>
              </a:rPr>
              <a:t/>
            </a:r>
            <a:br>
              <a:rPr lang="ru-RU" i="1" dirty="0" smtClean="0">
                <a:solidFill>
                  <a:schemeClr val="accent1"/>
                </a:solidFill>
              </a:rPr>
            </a:br>
            <a:r>
              <a:rPr lang="ru-RU" i="1" dirty="0" smtClean="0">
                <a:solidFill>
                  <a:schemeClr val="accent1"/>
                </a:solidFill>
              </a:rPr>
              <a:t/>
            </a:r>
            <a:br>
              <a:rPr lang="ru-RU" i="1" dirty="0" smtClean="0">
                <a:solidFill>
                  <a:schemeClr val="accent1"/>
                </a:solidFill>
              </a:rPr>
            </a:br>
            <a:r>
              <a:rPr lang="ru-RU" i="1" dirty="0" smtClean="0">
                <a:solidFill>
                  <a:schemeClr val="accent1"/>
                </a:solidFill>
              </a:rPr>
              <a:t/>
            </a:r>
            <a:br>
              <a:rPr lang="ru-RU" i="1" dirty="0" smtClean="0">
                <a:solidFill>
                  <a:schemeClr val="accent1"/>
                </a:solidFill>
              </a:rPr>
            </a:br>
            <a:r>
              <a:rPr lang="ru-RU" i="1" dirty="0" smtClean="0">
                <a:solidFill>
                  <a:schemeClr val="accent1"/>
                </a:solidFill>
              </a:rPr>
              <a:t>Этапы подготовки </a:t>
            </a:r>
            <a:r>
              <a:rPr lang="ru-RU" i="1" dirty="0" smtClean="0">
                <a:solidFill>
                  <a:schemeClr val="accent1"/>
                </a:solidFill>
              </a:rPr>
              <a:t>ролевого проекта</a:t>
            </a:r>
            <a:br>
              <a:rPr lang="ru-RU" i="1" dirty="0" smtClean="0">
                <a:solidFill>
                  <a:schemeClr val="accent1"/>
                </a:solidFill>
              </a:rPr>
            </a:br>
            <a:r>
              <a:rPr lang="ru-RU" i="1" dirty="0" smtClean="0">
                <a:solidFill>
                  <a:schemeClr val="accent1"/>
                </a:solidFill>
              </a:rPr>
              <a:t>I этап - мотивационный </a:t>
            </a:r>
            <a:br>
              <a:rPr lang="ru-RU" i="1" dirty="0" smtClean="0">
                <a:solidFill>
                  <a:schemeClr val="accent1"/>
                </a:solidFill>
              </a:rPr>
            </a:br>
            <a:endParaRPr lang="ru-RU" i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ru-RU" sz="2800" dirty="0" smtClean="0"/>
              <a:t> </a:t>
            </a:r>
            <a:endParaRPr lang="ru-RU" sz="2800" dirty="0" smtClean="0"/>
          </a:p>
          <a:p>
            <a:pPr algn="just">
              <a:buNone/>
            </a:pPr>
            <a:r>
              <a:rPr lang="ru-RU" sz="2800" i="1" dirty="0" smtClean="0"/>
              <a:t>        Учитель</a:t>
            </a:r>
            <a:r>
              <a:rPr lang="ru-RU" sz="2800" i="1" dirty="0" smtClean="0"/>
              <a:t>: </a:t>
            </a:r>
            <a:endParaRPr lang="ru-RU" sz="2800" i="1" dirty="0" smtClean="0"/>
          </a:p>
          <a:p>
            <a:pPr algn="just">
              <a:buNone/>
            </a:pPr>
            <a:r>
              <a:rPr lang="ru-RU" sz="2800" dirty="0" smtClean="0"/>
              <a:t>    - заявляет </a:t>
            </a:r>
            <a:r>
              <a:rPr lang="ru-RU" sz="2800" dirty="0" smtClean="0"/>
              <a:t>общий </a:t>
            </a:r>
            <a:r>
              <a:rPr lang="ru-RU" sz="2800" dirty="0" smtClean="0"/>
              <a:t>замысел; </a:t>
            </a:r>
          </a:p>
          <a:p>
            <a:pPr algn="just">
              <a:buNone/>
            </a:pPr>
            <a:r>
              <a:rPr lang="ru-RU" sz="2800" dirty="0" smtClean="0"/>
              <a:t>    -создает </a:t>
            </a:r>
            <a:r>
              <a:rPr lang="ru-RU" sz="2800" dirty="0" smtClean="0"/>
              <a:t>положительный мотивационный настрой. </a:t>
            </a:r>
          </a:p>
          <a:p>
            <a:pPr algn="just">
              <a:buNone/>
            </a:pPr>
            <a:r>
              <a:rPr lang="ru-RU" sz="2800" i="1" dirty="0" smtClean="0"/>
              <a:t>        Ученики: </a:t>
            </a:r>
            <a:endParaRPr lang="ru-RU" sz="2800" i="1" dirty="0" smtClean="0"/>
          </a:p>
          <a:p>
            <a:pPr algn="just">
              <a:buNone/>
            </a:pPr>
            <a:r>
              <a:rPr lang="ru-RU" sz="2800" dirty="0" smtClean="0"/>
              <a:t>    - обсуждают задание;</a:t>
            </a:r>
          </a:p>
          <a:p>
            <a:pPr algn="just">
              <a:buNone/>
            </a:pPr>
            <a:r>
              <a:rPr lang="ru-RU" sz="2800" dirty="0" smtClean="0"/>
              <a:t>    - </a:t>
            </a:r>
            <a:r>
              <a:rPr lang="ru-RU" sz="2800" dirty="0" smtClean="0"/>
              <a:t>предлагают собственные идеи; </a:t>
            </a:r>
            <a:endParaRPr lang="ru-RU" sz="2800" dirty="0" smtClean="0"/>
          </a:p>
          <a:p>
            <a:pPr algn="just">
              <a:buNone/>
            </a:pPr>
            <a:r>
              <a:rPr lang="ru-RU" sz="2800" dirty="0" smtClean="0"/>
              <a:t>    - создают </a:t>
            </a:r>
            <a:r>
              <a:rPr lang="ru-RU" sz="2800" dirty="0" smtClean="0"/>
              <a:t>рабочие группы. </a:t>
            </a:r>
          </a:p>
          <a:p>
            <a:pPr algn="just"/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563562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accent1"/>
                </a:solidFill>
              </a:rPr>
              <a:t/>
            </a:r>
            <a:br>
              <a:rPr lang="ru-RU" i="1" dirty="0" smtClean="0">
                <a:solidFill>
                  <a:schemeClr val="accent1"/>
                </a:solidFill>
              </a:rPr>
            </a:br>
            <a:r>
              <a:rPr lang="ru-RU" i="1" dirty="0" smtClean="0">
                <a:solidFill>
                  <a:schemeClr val="accent1"/>
                </a:solidFill>
              </a:rPr>
              <a:t/>
            </a:r>
            <a:br>
              <a:rPr lang="ru-RU" i="1" dirty="0" smtClean="0">
                <a:solidFill>
                  <a:schemeClr val="accent1"/>
                </a:solidFill>
              </a:rPr>
            </a:br>
            <a:r>
              <a:rPr lang="ru-RU" i="1" dirty="0" smtClean="0">
                <a:solidFill>
                  <a:schemeClr val="accent1"/>
                </a:solidFill>
              </a:rPr>
              <a:t/>
            </a:r>
            <a:br>
              <a:rPr lang="ru-RU" i="1" dirty="0" smtClean="0">
                <a:solidFill>
                  <a:schemeClr val="accent1"/>
                </a:solidFill>
              </a:rPr>
            </a:br>
            <a:r>
              <a:rPr lang="ru-RU" i="1" dirty="0" smtClean="0">
                <a:solidFill>
                  <a:schemeClr val="accent1"/>
                </a:solidFill>
              </a:rPr>
              <a:t>II </a:t>
            </a:r>
            <a:r>
              <a:rPr lang="ru-RU" i="1" dirty="0" smtClean="0">
                <a:solidFill>
                  <a:schemeClr val="accent1"/>
                </a:solidFill>
              </a:rPr>
              <a:t>этап – </a:t>
            </a:r>
            <a:r>
              <a:rPr lang="ru-RU" i="1" dirty="0" smtClean="0">
                <a:solidFill>
                  <a:schemeClr val="accent1"/>
                </a:solidFill>
              </a:rPr>
              <a:t>планирование деятельности:</a:t>
            </a:r>
            <a:r>
              <a:rPr lang="ru-RU" i="1" dirty="0" smtClean="0">
                <a:solidFill>
                  <a:schemeClr val="accent1"/>
                </a:solidFill>
              </a:rPr>
              <a:t/>
            </a:r>
            <a:br>
              <a:rPr lang="ru-RU" i="1" dirty="0" smtClean="0">
                <a:solidFill>
                  <a:schemeClr val="accent1"/>
                </a:solidFill>
              </a:rPr>
            </a:br>
            <a:endParaRPr lang="ru-RU" i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257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700" i="1" dirty="0" smtClean="0"/>
              <a:t> </a:t>
            </a:r>
            <a:r>
              <a:rPr lang="ru-RU" sz="2700" i="1" dirty="0" smtClean="0"/>
              <a:t>            Учитель</a:t>
            </a:r>
            <a:r>
              <a:rPr lang="ru-RU" sz="2700" i="1" dirty="0" smtClean="0"/>
              <a:t>: </a:t>
            </a:r>
          </a:p>
          <a:p>
            <a:pPr algn="just">
              <a:buNone/>
            </a:pPr>
            <a:r>
              <a:rPr lang="ru-RU" sz="2700" dirty="0" smtClean="0"/>
              <a:t>     -  самостоятельно</a:t>
            </a:r>
            <a:r>
              <a:rPr lang="ru-RU" sz="2700" dirty="0" smtClean="0"/>
              <a:t>, либо совместно с учащимися определяет тему проекта</a:t>
            </a:r>
            <a:r>
              <a:rPr lang="ru-RU" sz="2700" dirty="0" smtClean="0"/>
              <a:t>;</a:t>
            </a:r>
          </a:p>
          <a:p>
            <a:pPr algn="just">
              <a:buNone/>
            </a:pPr>
            <a:r>
              <a:rPr lang="ru-RU" sz="2700" dirty="0" smtClean="0"/>
              <a:t>      - помогает учащимся с выбором источников информации;</a:t>
            </a:r>
          </a:p>
          <a:p>
            <a:pPr algn="just">
              <a:buNone/>
            </a:pPr>
            <a:r>
              <a:rPr lang="ru-RU" sz="2700" dirty="0" smtClean="0"/>
              <a:t>     -   разрабатывает </a:t>
            </a:r>
            <a:r>
              <a:rPr lang="ru-RU" sz="2700" dirty="0" smtClean="0"/>
              <a:t>задания, вопросы для поисковой деятельности;</a:t>
            </a:r>
          </a:p>
          <a:p>
            <a:pPr algn="just">
              <a:buNone/>
            </a:pPr>
            <a:r>
              <a:rPr lang="ru-RU" sz="2700" dirty="0" smtClean="0"/>
              <a:t>     -    устанавливает </a:t>
            </a:r>
            <a:r>
              <a:rPr lang="ru-RU" sz="2700" dirty="0" smtClean="0"/>
              <a:t>критерии оценки результата;</a:t>
            </a:r>
          </a:p>
          <a:p>
            <a:pPr algn="just">
              <a:buNone/>
            </a:pPr>
            <a:r>
              <a:rPr lang="ru-RU" sz="2700" i="1" dirty="0" smtClean="0"/>
              <a:t>             Ученики</a:t>
            </a:r>
            <a:r>
              <a:rPr lang="ru-RU" sz="2700" i="1" dirty="0" smtClean="0"/>
              <a:t>: </a:t>
            </a:r>
          </a:p>
          <a:p>
            <a:pPr algn="just">
              <a:buNone/>
            </a:pPr>
            <a:r>
              <a:rPr lang="ru-RU" sz="2700" dirty="0" smtClean="0"/>
              <a:t>    -     участвуют </a:t>
            </a:r>
            <a:r>
              <a:rPr lang="ru-RU" sz="2700" dirty="0" smtClean="0"/>
              <a:t>в выборе темы проекта;</a:t>
            </a:r>
          </a:p>
          <a:p>
            <a:pPr algn="just">
              <a:buNone/>
            </a:pPr>
            <a:r>
              <a:rPr lang="ru-RU" sz="2700" dirty="0" smtClean="0"/>
              <a:t>    -    согласовывают </a:t>
            </a:r>
            <a:r>
              <a:rPr lang="ru-RU" sz="2700" dirty="0" smtClean="0"/>
              <a:t>способы совместной деятельности.</a:t>
            </a:r>
          </a:p>
          <a:p>
            <a:pPr algn="just"/>
            <a:endParaRPr lang="ru-RU" sz="2700" dirty="0" smtClean="0"/>
          </a:p>
          <a:p>
            <a:pPr algn="just"/>
            <a:endParaRPr lang="ru-RU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accent1"/>
                </a:solidFill>
              </a:rPr>
              <a:t/>
            </a:r>
            <a:br>
              <a:rPr lang="ru-RU" i="1" dirty="0" smtClean="0">
                <a:solidFill>
                  <a:schemeClr val="accent1"/>
                </a:solidFill>
              </a:rPr>
            </a:br>
            <a:r>
              <a:rPr lang="ru-RU" i="1" dirty="0" smtClean="0">
                <a:solidFill>
                  <a:schemeClr val="accent1"/>
                </a:solidFill>
              </a:rPr>
              <a:t/>
            </a:r>
            <a:br>
              <a:rPr lang="ru-RU" i="1" dirty="0" smtClean="0">
                <a:solidFill>
                  <a:schemeClr val="accent1"/>
                </a:solidFill>
              </a:rPr>
            </a:br>
            <a:r>
              <a:rPr lang="ru-RU" i="1" dirty="0" smtClean="0">
                <a:solidFill>
                  <a:schemeClr val="accent1"/>
                </a:solidFill>
              </a:rPr>
              <a:t>III </a:t>
            </a:r>
            <a:r>
              <a:rPr lang="ru-RU" i="1" dirty="0" smtClean="0">
                <a:solidFill>
                  <a:schemeClr val="accent1"/>
                </a:solidFill>
              </a:rPr>
              <a:t>этап - </a:t>
            </a:r>
            <a:r>
              <a:rPr lang="ru-RU" i="1" dirty="0" smtClean="0">
                <a:solidFill>
                  <a:schemeClr val="accent1"/>
                </a:solidFill>
              </a:rPr>
              <a:t>информационно-операционный </a:t>
            </a:r>
            <a:r>
              <a:rPr lang="ru-RU" i="1" dirty="0" smtClean="0">
                <a:solidFill>
                  <a:schemeClr val="accent1"/>
                </a:solidFill>
              </a:rPr>
              <a:t/>
            </a:r>
            <a:br>
              <a:rPr lang="ru-RU" i="1" dirty="0" smtClean="0">
                <a:solidFill>
                  <a:schemeClr val="accent1"/>
                </a:solidFill>
              </a:rPr>
            </a:br>
            <a:endParaRPr lang="ru-RU" i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800" i="1" dirty="0" smtClean="0"/>
              <a:t>       Учитель</a:t>
            </a:r>
            <a:r>
              <a:rPr lang="ru-RU" sz="2800" i="1" dirty="0" smtClean="0"/>
              <a:t>: </a:t>
            </a:r>
            <a:endParaRPr lang="ru-RU" sz="2800" i="1" dirty="0" smtClean="0"/>
          </a:p>
          <a:p>
            <a:pPr algn="just">
              <a:buFontTx/>
              <a:buChar char="-"/>
            </a:pPr>
            <a:r>
              <a:rPr lang="ru-RU" sz="2800" dirty="0" smtClean="0"/>
              <a:t>наблюдает </a:t>
            </a:r>
            <a:r>
              <a:rPr lang="ru-RU" sz="2800" dirty="0" smtClean="0"/>
              <a:t>за ходом выполнения проекта;  </a:t>
            </a:r>
            <a:endParaRPr lang="ru-RU" sz="2800" dirty="0" smtClean="0"/>
          </a:p>
          <a:p>
            <a:pPr algn="just">
              <a:buFontTx/>
              <a:buChar char="-"/>
            </a:pPr>
            <a:r>
              <a:rPr lang="ru-RU" sz="2800" dirty="0" smtClean="0"/>
              <a:t>координирует </a:t>
            </a:r>
            <a:r>
              <a:rPr lang="ru-RU" sz="2800" dirty="0" smtClean="0"/>
              <a:t>действия учеников; </a:t>
            </a:r>
            <a:endParaRPr lang="ru-RU" sz="2800" dirty="0" smtClean="0"/>
          </a:p>
          <a:p>
            <a:pPr algn="just">
              <a:buFontTx/>
              <a:buChar char="-"/>
            </a:pPr>
            <a:r>
              <a:rPr lang="ru-RU" sz="2800" dirty="0" smtClean="0"/>
              <a:t>оказывает </a:t>
            </a:r>
            <a:r>
              <a:rPr lang="ru-RU" sz="2800" dirty="0" smtClean="0"/>
              <a:t>содействие процессу творчества учащихся; </a:t>
            </a:r>
            <a:endParaRPr lang="ru-RU" sz="2800" dirty="0" smtClean="0"/>
          </a:p>
          <a:p>
            <a:pPr algn="just">
              <a:buFontTx/>
              <a:buChar char="-"/>
            </a:pPr>
            <a:r>
              <a:rPr lang="ru-RU" sz="2800" dirty="0" smtClean="0"/>
              <a:t>сам </a:t>
            </a:r>
            <a:r>
              <a:rPr lang="ru-RU" sz="2800" dirty="0" smtClean="0"/>
              <a:t>является источником информации</a:t>
            </a:r>
            <a:r>
              <a:rPr lang="ru-RU" sz="2800" dirty="0" smtClean="0"/>
              <a:t>.</a:t>
            </a:r>
          </a:p>
          <a:p>
            <a:pPr algn="just">
              <a:buNone/>
            </a:pPr>
            <a:r>
              <a:rPr lang="ru-RU" sz="2800" i="1" dirty="0" smtClean="0"/>
              <a:t>      Ученики</a:t>
            </a:r>
            <a:r>
              <a:rPr lang="ru-RU" sz="2800" i="1" dirty="0" smtClean="0"/>
              <a:t>:  </a:t>
            </a:r>
          </a:p>
          <a:p>
            <a:pPr algn="just">
              <a:buFontTx/>
              <a:buChar char="-"/>
            </a:pPr>
            <a:r>
              <a:rPr lang="ru-RU" sz="2800" dirty="0" smtClean="0"/>
              <a:t>работают с литературой и другими источниками;  </a:t>
            </a:r>
          </a:p>
          <a:p>
            <a:pPr algn="just">
              <a:buFontTx/>
              <a:buChar char="-"/>
            </a:pPr>
            <a:r>
              <a:rPr lang="ru-RU" sz="2800" dirty="0" smtClean="0"/>
              <a:t>оформляют проект; </a:t>
            </a:r>
          </a:p>
          <a:p>
            <a:pPr algn="just">
              <a:buFontTx/>
              <a:buChar char="-"/>
            </a:pPr>
            <a:r>
              <a:rPr lang="ru-RU" sz="2800" dirty="0" smtClean="0"/>
              <a:t>распределяют роли участников для защиты. </a:t>
            </a:r>
          </a:p>
          <a:p>
            <a:pPr algn="just">
              <a:buFontTx/>
              <a:buChar char="-"/>
            </a:pPr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i="1" dirty="0" smtClean="0">
                <a:solidFill>
                  <a:schemeClr val="accent1"/>
                </a:solidFill>
              </a:rPr>
              <a:t/>
            </a:r>
            <a:br>
              <a:rPr lang="ru-RU" sz="4000" i="1" dirty="0" smtClean="0">
                <a:solidFill>
                  <a:schemeClr val="accent1"/>
                </a:solidFill>
              </a:rPr>
            </a:br>
            <a:r>
              <a:rPr lang="ru-RU" sz="4000" i="1" dirty="0" smtClean="0">
                <a:solidFill>
                  <a:schemeClr val="accent1"/>
                </a:solidFill>
              </a:rPr>
              <a:t/>
            </a:r>
            <a:br>
              <a:rPr lang="ru-RU" sz="4000" i="1" dirty="0" smtClean="0">
                <a:solidFill>
                  <a:schemeClr val="accent1"/>
                </a:solidFill>
              </a:rPr>
            </a:br>
            <a:r>
              <a:rPr lang="ru-RU" sz="4000" i="1" dirty="0" smtClean="0">
                <a:solidFill>
                  <a:schemeClr val="accent1"/>
                </a:solidFill>
              </a:rPr>
              <a:t>IV </a:t>
            </a:r>
            <a:r>
              <a:rPr lang="ru-RU" sz="4000" i="1" dirty="0" smtClean="0">
                <a:solidFill>
                  <a:schemeClr val="accent1"/>
                </a:solidFill>
              </a:rPr>
              <a:t>этап - защита проекта. </a:t>
            </a:r>
            <a:br>
              <a:rPr lang="ru-RU" sz="4000" i="1" dirty="0" smtClean="0">
                <a:solidFill>
                  <a:schemeClr val="accent1"/>
                </a:solidFill>
              </a:rPr>
            </a:br>
            <a:endParaRPr lang="ru-RU" sz="4000" i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/>
              <a:t>         </a:t>
            </a:r>
          </a:p>
          <a:p>
            <a:pPr algn="just"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     </a:t>
            </a:r>
            <a:r>
              <a:rPr lang="ru-RU" sz="2800" i="1" dirty="0" smtClean="0"/>
              <a:t>Учитель:</a:t>
            </a:r>
          </a:p>
          <a:p>
            <a:pPr algn="just">
              <a:buNone/>
            </a:pPr>
            <a:r>
              <a:rPr lang="ru-RU" sz="2800" dirty="0" smtClean="0"/>
              <a:t>    -ведёт процесс </a:t>
            </a:r>
            <a:r>
              <a:rPr lang="ru-RU" sz="2800" dirty="0" smtClean="0"/>
              <a:t>защиты, но не вмешивается. </a:t>
            </a:r>
          </a:p>
          <a:p>
            <a:pPr algn="just">
              <a:buNone/>
            </a:pPr>
            <a:r>
              <a:rPr lang="ru-RU" sz="2800" i="1" dirty="0" smtClean="0"/>
              <a:t>          Ученики: </a:t>
            </a:r>
            <a:endParaRPr lang="ru-RU" sz="2800" i="1" dirty="0" smtClean="0"/>
          </a:p>
          <a:p>
            <a:pPr algn="just">
              <a:buNone/>
            </a:pPr>
            <a:r>
              <a:rPr lang="ru-RU" sz="2800" dirty="0" smtClean="0"/>
              <a:t>    - готовят </a:t>
            </a:r>
            <a:r>
              <a:rPr lang="ru-RU" sz="2800" dirty="0" smtClean="0"/>
              <a:t>презентацию проектного </a:t>
            </a:r>
            <a:r>
              <a:rPr lang="ru-RU" sz="2800" dirty="0" smtClean="0"/>
              <a:t>изделия;</a:t>
            </a:r>
            <a:endParaRPr lang="ru-RU" sz="2800" dirty="0" smtClean="0"/>
          </a:p>
          <a:p>
            <a:pPr algn="just">
              <a:buNone/>
            </a:pPr>
            <a:r>
              <a:rPr lang="ru-RU" sz="2800" dirty="0" smtClean="0"/>
              <a:t>    - </a:t>
            </a:r>
            <a:r>
              <a:rPr lang="ru-RU" sz="2800" dirty="0" smtClean="0"/>
              <a:t>защищают </a:t>
            </a:r>
            <a:r>
              <a:rPr lang="ru-RU" sz="2800" dirty="0" smtClean="0"/>
              <a:t>проект.</a:t>
            </a:r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i="1" dirty="0" smtClean="0">
                <a:solidFill>
                  <a:schemeClr val="accent1"/>
                </a:solidFill>
              </a:rPr>
              <a:t>V этап - рефлексивно-оценочный</a:t>
            </a:r>
            <a:endParaRPr lang="ru-RU" sz="4000" i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i="1" dirty="0" smtClean="0"/>
              <a:t>         Учитель</a:t>
            </a:r>
            <a:r>
              <a:rPr lang="ru-RU" sz="2800" i="1" dirty="0" smtClean="0"/>
              <a:t>:  </a:t>
            </a:r>
          </a:p>
          <a:p>
            <a:pPr algn="just">
              <a:buNone/>
            </a:pPr>
            <a:r>
              <a:rPr lang="ru-RU" sz="2800" dirty="0" smtClean="0"/>
              <a:t>    -   выступает </a:t>
            </a:r>
            <a:r>
              <a:rPr lang="ru-RU" sz="2800" dirty="0" smtClean="0"/>
              <a:t>участником коллективной оценочной </a:t>
            </a:r>
            <a:r>
              <a:rPr lang="ru-RU" sz="2800" dirty="0" smtClean="0"/>
              <a:t>  деятельности;</a:t>
            </a:r>
          </a:p>
          <a:p>
            <a:pPr algn="just">
              <a:buNone/>
            </a:pPr>
            <a:r>
              <a:rPr lang="ru-RU" sz="2800" dirty="0" smtClean="0"/>
              <a:t>    - оценивает свою деятельность по качеству оценок и активности учащихся.</a:t>
            </a:r>
          </a:p>
          <a:p>
            <a:pPr algn="just"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       </a:t>
            </a:r>
            <a:r>
              <a:rPr lang="ru-RU" sz="2800" i="1" dirty="0" smtClean="0"/>
              <a:t>Ученики</a:t>
            </a:r>
            <a:r>
              <a:rPr lang="ru-RU" sz="2800" i="1" dirty="0" smtClean="0"/>
              <a:t>: </a:t>
            </a:r>
          </a:p>
          <a:p>
            <a:pPr algn="just">
              <a:buNone/>
            </a:pPr>
            <a:r>
              <a:rPr lang="ru-RU" sz="2800" dirty="0" smtClean="0"/>
              <a:t>    </a:t>
            </a:r>
            <a:r>
              <a:rPr lang="ru-RU" sz="2800" dirty="0" smtClean="0"/>
              <a:t>- участвуют </a:t>
            </a:r>
            <a:r>
              <a:rPr lang="ru-RU" sz="2800" dirty="0" smtClean="0"/>
              <a:t>в коллективном обсуждении                результатов и процесса работы;</a:t>
            </a:r>
          </a:p>
          <a:p>
            <a:pPr algn="just">
              <a:buNone/>
            </a:pPr>
            <a:r>
              <a:rPr lang="ru-RU" sz="2800" dirty="0" smtClean="0"/>
              <a:t>    -    оценивают достижение поставленных целей;  </a:t>
            </a:r>
          </a:p>
          <a:p>
            <a:pPr algn="just">
              <a:buNone/>
            </a:pPr>
            <a:r>
              <a:rPr lang="ru-RU" sz="2800" dirty="0" smtClean="0"/>
              <a:t>    -    осуществляют самооценку.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accent1"/>
                </a:solidFill>
              </a:rPr>
              <a:t>Преимущества ролевых проектов:</a:t>
            </a:r>
            <a:endParaRPr lang="ru-RU" i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/>
              <a:t>          </a:t>
            </a:r>
            <a:r>
              <a:rPr lang="ru-RU" sz="2800" dirty="0" smtClean="0"/>
              <a:t>1) </a:t>
            </a:r>
            <a:r>
              <a:rPr lang="ru-RU" sz="2800" dirty="0" smtClean="0"/>
              <a:t>более </a:t>
            </a:r>
            <a:r>
              <a:rPr lang="ru-RU" sz="2800" dirty="0" smtClean="0"/>
              <a:t>высокий уровень общения, чем при традиционном </a:t>
            </a:r>
            <a:r>
              <a:rPr lang="ru-RU" sz="2800" dirty="0" smtClean="0"/>
              <a:t>обучении; </a:t>
            </a:r>
            <a:endParaRPr lang="ru-RU" sz="2800" dirty="0" smtClean="0"/>
          </a:p>
          <a:p>
            <a:pPr algn="just">
              <a:buNone/>
            </a:pPr>
            <a:r>
              <a:rPr lang="ru-RU" sz="2800" dirty="0" smtClean="0"/>
              <a:t>          2) </a:t>
            </a:r>
            <a:r>
              <a:rPr lang="ru-RU" sz="2800" dirty="0" smtClean="0"/>
              <a:t>коллективная деятельность, </a:t>
            </a:r>
            <a:r>
              <a:rPr lang="ru-RU" sz="2800" dirty="0" smtClean="0"/>
              <a:t>активное участие всей группы и каждого члена </a:t>
            </a:r>
            <a:r>
              <a:rPr lang="ru-RU" sz="2800" dirty="0" smtClean="0"/>
              <a:t>группы; </a:t>
            </a:r>
            <a:endParaRPr lang="ru-RU" sz="2800" dirty="0" smtClean="0"/>
          </a:p>
          <a:p>
            <a:pPr algn="just">
              <a:buNone/>
            </a:pPr>
            <a:r>
              <a:rPr lang="ru-RU" sz="2800" dirty="0" smtClean="0"/>
              <a:t>         3</a:t>
            </a:r>
            <a:r>
              <a:rPr lang="ru-RU" sz="2800" dirty="0" smtClean="0"/>
              <a:t>)    конкретный результат;</a:t>
            </a:r>
            <a:endParaRPr lang="ru-RU" sz="2800" dirty="0" smtClean="0"/>
          </a:p>
          <a:p>
            <a:pPr algn="just">
              <a:buNone/>
            </a:pPr>
            <a:r>
              <a:rPr lang="ru-RU" sz="2800" dirty="0" smtClean="0"/>
              <a:t>         4) </a:t>
            </a:r>
            <a:r>
              <a:rPr lang="ru-RU" sz="2800" dirty="0" smtClean="0"/>
              <a:t>формирование навыков </a:t>
            </a:r>
            <a:r>
              <a:rPr lang="ru-RU" sz="2800" dirty="0" smtClean="0"/>
              <a:t>установления </a:t>
            </a:r>
            <a:r>
              <a:rPr lang="ru-RU" sz="2800" dirty="0" smtClean="0"/>
              <a:t>контакта, выработки </a:t>
            </a:r>
            <a:r>
              <a:rPr lang="ru-RU" sz="2800" dirty="0" smtClean="0"/>
              <a:t>стратегии и тактики </a:t>
            </a:r>
            <a:r>
              <a:rPr lang="ru-RU" sz="2800" dirty="0" smtClean="0"/>
              <a:t>общения, выбора </a:t>
            </a:r>
            <a:r>
              <a:rPr lang="ru-RU" sz="2800" dirty="0" smtClean="0"/>
              <a:t>наиболее подходящих форм и средств. 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395</Words>
  <Application>Microsoft Office PowerPoint</Application>
  <PresentationFormat>Экран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Ролевые проекты как средство повышения мотивации обучающихся к изучению иностранного языка.  </vt:lpstr>
      <vt:lpstr> Ролевой проект</vt:lpstr>
      <vt:lpstr> Цель использования ролевого проекта</vt:lpstr>
      <vt:lpstr>   Этапы подготовки ролевого проекта I этап - мотивационный  </vt:lpstr>
      <vt:lpstr>   II этап – планирование деятельности: </vt:lpstr>
      <vt:lpstr>  III этап - информационно-операционный  </vt:lpstr>
      <vt:lpstr>  IV этап - защита проекта.  </vt:lpstr>
      <vt:lpstr>V этап - рефлексивно-оценочный</vt:lpstr>
      <vt:lpstr>Преимущества ролевых проектов:</vt:lpstr>
      <vt:lpstr> Ролевой проект</vt:lpstr>
      <vt:lpstr>  Ролевой проект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Ролевые проекты как средство повышения мотивации обучающихся к изучению иностранного языка.  </dc:title>
  <cp:lastModifiedBy>Ольга</cp:lastModifiedBy>
  <cp:revision>13</cp:revision>
  <dcterms:modified xsi:type="dcterms:W3CDTF">2016-08-10T08:10:36Z</dcterms:modified>
</cp:coreProperties>
</file>